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31"/>
  </p:notesMasterIdLst>
  <p:sldIdLst>
    <p:sldId id="300" r:id="rId10"/>
    <p:sldId id="10359" r:id="rId11"/>
    <p:sldId id="352" r:id="rId12"/>
    <p:sldId id="303" r:id="rId13"/>
    <p:sldId id="304" r:id="rId14"/>
    <p:sldId id="305" r:id="rId15"/>
    <p:sldId id="320" r:id="rId16"/>
    <p:sldId id="322" r:id="rId17"/>
    <p:sldId id="317" r:id="rId18"/>
    <p:sldId id="316" r:id="rId19"/>
    <p:sldId id="319" r:id="rId20"/>
    <p:sldId id="331" r:id="rId21"/>
    <p:sldId id="333" r:id="rId22"/>
    <p:sldId id="334" r:id="rId23"/>
    <p:sldId id="358" r:id="rId24"/>
    <p:sldId id="336" r:id="rId25"/>
    <p:sldId id="357" r:id="rId26"/>
    <p:sldId id="338" r:id="rId27"/>
    <p:sldId id="1741" r:id="rId28"/>
    <p:sldId id="359" r:id="rId29"/>
    <p:sldId id="166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FB0FCC-FDDB-4560-856A-82CC505A5672}" v="5" dt="2019-11-18T07:05:43.21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76897" autoAdjust="0"/>
  </p:normalViewPr>
  <p:slideViewPr>
    <p:cSldViewPr snapToGrid="0">
      <p:cViewPr varScale="1">
        <p:scale>
          <a:sx n="80" d="100"/>
          <a:sy n="80" d="100"/>
        </p:scale>
        <p:origin x="752" y="60"/>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ableStyles" Target="tableStyle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3622846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to: </a:t>
            </a:r>
            <a:r>
              <a:rPr lang="en-AU" sz="1200" dirty="0"/>
              <a:t>Aka.ms/</a:t>
            </a:r>
            <a:r>
              <a:rPr lang="en-AU" sz="1200" dirty="0" err="1"/>
              <a:t>mcw</a:t>
            </a:r>
            <a:r>
              <a:rPr lang="en-AU" sz="1200" dirty="0"/>
              <a:t>-</a:t>
            </a:r>
            <a:r>
              <a:rPr lang="en-AU" sz="1200" dirty="0" err="1"/>
              <a:t>melb</a:t>
            </a:r>
            <a:r>
              <a:rPr lang="en-AU" sz="1200" dirty="0"/>
              <a:t>-lab</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4562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11/29/2019 5:11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to: </a:t>
            </a:r>
            <a:r>
              <a:rPr lang="en-AU" sz="1200" dirty="0">
                <a:latin typeface="Segoe UI Semilight" panose="020B0402040204020203" pitchFamily="34" charset="0"/>
                <a:cs typeface="Segoe UI Semilight" panose="020B0402040204020203" pitchFamily="34" charset="0"/>
              </a:rPr>
              <a:t>aka.ms/</a:t>
            </a:r>
            <a:r>
              <a:rPr lang="en-AU" sz="1200" dirty="0" err="1">
                <a:latin typeface="Segoe UI Semilight" panose="020B0402040204020203" pitchFamily="34" charset="0"/>
                <a:cs typeface="Segoe UI Semilight" panose="020B0402040204020203" pitchFamily="34" charset="0"/>
              </a:rPr>
              <a:t>mcw</a:t>
            </a:r>
            <a:r>
              <a:rPr lang="en-AU" sz="1200" dirty="0">
                <a:latin typeface="Segoe UI Semilight" panose="020B0402040204020203" pitchFamily="34" charset="0"/>
                <a:cs typeface="Segoe UI Semilight" panose="020B0402040204020203" pitchFamily="34" charset="0"/>
              </a:rPr>
              <a:t>-</a:t>
            </a:r>
            <a:r>
              <a:rPr lang="en-AU" sz="1200" dirty="0" err="1">
                <a:latin typeface="Segoe UI Semilight" panose="020B0402040204020203" pitchFamily="34" charset="0"/>
                <a:cs typeface="Segoe UI Semilight" panose="020B0402040204020203" pitchFamily="34" charset="0"/>
              </a:rPr>
              <a:t>melb</a:t>
            </a:r>
            <a:r>
              <a:rPr lang="en-AU" sz="1200" dirty="0">
                <a:latin typeface="Segoe UI Semilight" panose="020B0402040204020203" pitchFamily="34" charset="0"/>
                <a:cs typeface="Segoe UI Semilight" panose="020B0402040204020203" pitchFamily="34" charset="0"/>
              </a:rPr>
              <a:t>-design  </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0"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647674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11/29/2019</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823511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29/11/2019</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5.emf"/><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image" Target="../media/image9.emf"/><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image" Target="../media/image16.emf"/><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image" Target="../media/image9.emf"/><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theme" Target="../theme/theme5.xml"/><Relationship Id="rId8"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theme" Target="../theme/theme6.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81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hyperlink" Target="https://aka.ms/mcw-queues-201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hyperlink" Target="http://bit.ly/35ivLdE"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br>
              <a:rPr lang="en-US" dirty="0"/>
            </a:b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8326059" cy="1792326"/>
          </a:xfrm>
        </p:spPr>
        <p:txBody>
          <a:bodyPr/>
          <a:lstStyle/>
          <a:p>
            <a:r>
              <a:rPr lang="en-US" dirty="0"/>
              <a:t>Michelle Xie  </a:t>
            </a:r>
          </a:p>
          <a:p>
            <a:r>
              <a:rPr lang="en-US" dirty="0"/>
              <a:t>Andrew Cobb</a:t>
            </a:r>
          </a:p>
          <a:p>
            <a:endParaRPr lang="en-US" dirty="0"/>
          </a:p>
          <a:p>
            <a:r>
              <a:rPr lang="en-US" dirty="0"/>
              <a:t>Azure Specialist – Application Development </a:t>
            </a:r>
          </a:p>
          <a:p>
            <a:r>
              <a:rPr lang="en-US" dirty="0"/>
              <a:t>Melbourne, Australia </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High-level Architecture</a:t>
            </a:r>
            <a:endParaRPr lang="en-US" sz="3236" dirty="0">
              <a:solidFill>
                <a:schemeClr val="tx1"/>
              </a:solidFill>
              <a:latin typeface="Segoe UI" panose="020B0502040204020203" pitchFamily="34" charset="0"/>
            </a:endParaRPr>
          </a:p>
        </p:txBody>
      </p:sp>
      <p:pic>
        <p:nvPicPr>
          <p:cNvPr id="10" name="Picture 9"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0E63BB77-1B1D-4EAF-B09F-4FB8D92B127E}"/>
              </a:ext>
            </a:extLst>
          </p:cNvPr>
          <p:cNvPicPr>
            <a:picLocks noChangeAspect="1"/>
          </p:cNvPicPr>
          <p:nvPr/>
        </p:nvPicPr>
        <p:blipFill>
          <a:blip r:embed="rId3"/>
          <a:stretch>
            <a:fillRect/>
          </a:stretch>
        </p:blipFill>
        <p:spPr>
          <a:xfrm>
            <a:off x="1320202" y="1308048"/>
            <a:ext cx="9551595" cy="495642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a:bodyPr>
          <a:lstStyle/>
          <a:p>
            <a:r>
              <a:rPr lang="en-US" sz="4900" dirty="0">
                <a:solidFill>
                  <a:schemeClr val="tx1"/>
                </a:solidFill>
                <a:cs typeface="Segoe UI" panose="020B0502040204020203" pitchFamily="34" charset="0"/>
              </a:rPr>
              <a:t>Order Fulfilment</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2500" dirty="0">
                <a:solidFill>
                  <a:schemeClr val="tx1"/>
                </a:solidFill>
                <a:latin typeface="+mj-lt"/>
              </a:rPr>
              <a:t>Service Bus or Azure Queues?</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
        <p:nvSpPr>
          <p:cNvPr id="4" name="Rectangle 3">
            <a:extLst>
              <a:ext uri="{FF2B5EF4-FFF2-40B4-BE49-F238E27FC236}">
                <a16:creationId xmlns:a16="http://schemas.microsoft.com/office/drawing/2014/main" id="{0BB6A342-A2ED-47E0-97AE-414A8B558AD4}"/>
              </a:ext>
            </a:extLst>
          </p:cNvPr>
          <p:cNvSpPr/>
          <p:nvPr/>
        </p:nvSpPr>
        <p:spPr>
          <a:xfrm>
            <a:off x="388203" y="1710073"/>
            <a:ext cx="4001608" cy="369332"/>
          </a:xfrm>
          <a:prstGeom prst="rect">
            <a:avLst/>
          </a:prstGeom>
        </p:spPr>
        <p:txBody>
          <a:bodyPr wrap="none">
            <a:spAutoFit/>
          </a:bodyPr>
          <a:lstStyle/>
          <a:p>
            <a:r>
              <a:rPr lang="en-AU" dirty="0">
                <a:latin typeface="Segoe UI" panose="020B0502040204020203" pitchFamily="34" charset="0"/>
                <a:hlinkClick r:id="rId4">
                  <a:extLst>
                    <a:ext uri="{A12FA001-AC4F-418D-AE19-62706E023703}">
                      <ahyp:hlinkClr xmlns:ahyp="http://schemas.microsoft.com/office/drawing/2018/hyperlinkcolor" val="tx"/>
                    </a:ext>
                  </a:extLst>
                </a:hlinkClick>
              </a:rPr>
              <a:t>More info: Aka.ms/mcw-queues-2019</a:t>
            </a:r>
            <a:endParaRPr lang="en-AU" dirty="0"/>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Notifications</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endParaRPr lang="en-US" sz="3600" dirty="0">
              <a:solidFill>
                <a:schemeClr val="tx1"/>
              </a:solidFill>
            </a:endParaRPr>
          </a:p>
          <a:p>
            <a:r>
              <a:rPr lang="en-US" sz="3000" dirty="0">
                <a:solidFill>
                  <a:schemeClr val="tx1"/>
                </a:solidFill>
              </a:rPr>
              <a:t>Use Logic App</a:t>
            </a:r>
          </a:p>
          <a:p>
            <a:endParaRPr lang="en-US" sz="3000" dirty="0">
              <a:solidFill>
                <a:schemeClr val="tx1"/>
              </a:solidFill>
            </a:endParaRPr>
          </a:p>
          <a:p>
            <a:r>
              <a:rPr lang="en-US" sz="3000" dirty="0">
                <a:solidFill>
                  <a:schemeClr val="tx1"/>
                </a:solidFill>
              </a:rPr>
              <a:t>Frequency trigger executes stored procedure</a:t>
            </a:r>
          </a:p>
          <a:p>
            <a:endParaRPr lang="en-US" sz="3000" dirty="0">
              <a:solidFill>
                <a:schemeClr val="tx1"/>
              </a:solidFill>
            </a:endParaRPr>
          </a:p>
          <a:p>
            <a:r>
              <a:rPr lang="en-US" sz="3000" dirty="0">
                <a:solidFill>
                  <a:schemeClr val="tx1"/>
                </a:solidFill>
              </a:rPr>
              <a:t>Twilio connector action to send SMS message</a:t>
            </a:r>
          </a:p>
          <a:p>
            <a:pPr marL="0" indent="0">
              <a:buNone/>
            </a:pPr>
            <a:endParaRPr lang="en-US" sz="3000" dirty="0">
              <a:solidFill>
                <a:schemeClr val="tx1"/>
              </a:solidFill>
            </a:endParaRPr>
          </a:p>
          <a:p>
            <a:r>
              <a:rPr lang="en-US" sz="3000" dirty="0">
                <a:solidFill>
                  <a:schemeClr val="tx1"/>
                </a:solidFill>
              </a:rPr>
              <a:t>Outlook connection action to send an email </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452" y="2057281"/>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Offers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endParaRPr lang="en-US" sz="3600" dirty="0">
              <a:solidFill>
                <a:schemeClr val="tx1"/>
              </a:solidFill>
            </a:endParaRPr>
          </a:p>
          <a:p>
            <a:r>
              <a:rPr lang="en-US" sz="3000" dirty="0">
                <a:solidFill>
                  <a:schemeClr val="tx1"/>
                </a:solidFill>
                <a:latin typeface="+mj-lt"/>
              </a:rPr>
              <a:t>Migrate to Azure App Service</a:t>
            </a:r>
          </a:p>
          <a:p>
            <a:pPr marL="0" indent="0">
              <a:buNone/>
            </a:pPr>
            <a:endParaRPr lang="en-US" sz="3000" dirty="0">
              <a:solidFill>
                <a:schemeClr val="tx1"/>
              </a:solidFill>
            </a:endParaRPr>
          </a:p>
          <a:p>
            <a:r>
              <a:rPr lang="en-US" sz="3000" dirty="0">
                <a:solidFill>
                  <a:schemeClr val="tx1"/>
                </a:solidFill>
                <a:latin typeface="+mj-lt"/>
              </a:rPr>
              <a:t>Enable CORS</a:t>
            </a:r>
          </a:p>
          <a:p>
            <a:endParaRPr lang="en-US" sz="3000" dirty="0">
              <a:solidFill>
                <a:schemeClr val="tx1"/>
              </a:solidFill>
            </a:endParaRPr>
          </a:p>
          <a:p>
            <a:r>
              <a:rPr lang="en-US" sz="3000" dirty="0">
                <a:solidFill>
                  <a:schemeClr val="tx1"/>
                </a:solidFill>
              </a:rPr>
              <a:t>Consider API Management</a:t>
            </a:r>
            <a:endParaRPr lang="en-US" sz="30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5580" y="1340023"/>
            <a:ext cx="2298386" cy="4177954"/>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a:bodyPr>
          <a:lstStyle/>
          <a:p>
            <a:r>
              <a:rPr lang="en-US" sz="4900" dirty="0">
                <a:solidFill>
                  <a:schemeClr val="tx1"/>
                </a:solidFill>
                <a:cs typeface="Segoe UI" panose="020B0502040204020203" pitchFamily="34" charset="0"/>
              </a:rPr>
              <a:t>Geo-Resiliency </a:t>
            </a:r>
            <a:endParaRPr lang="en-US" sz="3236" dirty="0">
              <a:solidFill>
                <a:schemeClr val="tx1"/>
              </a:solidFill>
              <a:latin typeface="Segoe UI" panose="020B0502040204020203" pitchFamily="34" charset="0"/>
            </a:endParaRP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93" y="1187183"/>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a:bodyPr>
          <a:lstStyle/>
          <a:p>
            <a:r>
              <a:rPr lang="en-US" sz="4900" dirty="0">
                <a:solidFill>
                  <a:schemeClr val="tx1"/>
                </a:solidFill>
                <a:cs typeface="Segoe UI" panose="020B0502040204020203" pitchFamily="34" charset="0"/>
              </a:rPr>
              <a:t>Geo-resiliency</a:t>
            </a:r>
            <a:endParaRPr lang="en-US" sz="3236" dirty="0">
              <a:solidFill>
                <a:schemeClr val="tx1"/>
              </a:solidFill>
              <a:latin typeface="Segoe UI" panose="020B0502040204020203" pitchFamily="34" charset="0"/>
            </a:endParaRP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996491" y="1332957"/>
            <a:ext cx="8199018" cy="4958795"/>
          </a:xfrm>
          <a:prstGeom prst="rect">
            <a:avLst/>
          </a:prstGeom>
        </p:spPr>
      </p:pic>
      <p:sp>
        <p:nvSpPr>
          <p:cNvPr id="5" name="Rectangle 4">
            <a:extLst>
              <a:ext uri="{FF2B5EF4-FFF2-40B4-BE49-F238E27FC236}">
                <a16:creationId xmlns:a16="http://schemas.microsoft.com/office/drawing/2014/main" id="{066EE988-E1BC-4D1A-A0D4-3981AA338CE6}"/>
              </a:ext>
            </a:extLst>
          </p:cNvPr>
          <p:cNvSpPr/>
          <p:nvPr/>
        </p:nvSpPr>
        <p:spPr>
          <a:xfrm>
            <a:off x="8967545" y="-16524"/>
            <a:ext cx="3260829" cy="400110"/>
          </a:xfrm>
          <a:prstGeom prst="rect">
            <a:avLst/>
          </a:prstGeom>
        </p:spPr>
        <p:txBody>
          <a:bodyPr wrap="none">
            <a:spAutoFit/>
          </a:bodyPr>
          <a:lstStyle/>
          <a:p>
            <a:r>
              <a:rPr lang="en-AU" sz="2000" dirty="0"/>
              <a:t>https://aka.ms/mcw-lb-2019</a:t>
            </a:r>
          </a:p>
        </p:txBody>
      </p:sp>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Access Control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a:bodyPr>
          <a:lstStyle/>
          <a:p>
            <a:pPr marL="0" indent="0">
              <a:buNone/>
            </a:pPr>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PCI Compliance</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a:bodyPr>
          <a:lstStyle/>
          <a:p>
            <a:pPr marL="0" indent="0">
              <a:buNone/>
            </a:pPr>
            <a:endParaRPr lang="en-US" sz="3600" i="1" dirty="0">
              <a:solidFill>
                <a:schemeClr val="tx1"/>
              </a:solidFill>
              <a:cs typeface="Segoe UI Semilight" panose="020B0402040204020203" pitchFamily="34" charset="0"/>
            </a:endParaRPr>
          </a:p>
          <a:p>
            <a:r>
              <a:rPr lang="en-US" sz="30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000" dirty="0">
              <a:solidFill>
                <a:schemeClr val="tx1"/>
              </a:solidFill>
              <a:latin typeface="Segoe UI Semilight" panose="020B0402040204020203" pitchFamily="34" charset="0"/>
              <a:cs typeface="Segoe UI Semilight" panose="020B0402040204020203" pitchFamily="34" charset="0"/>
            </a:endParaRPr>
          </a:p>
          <a:p>
            <a:r>
              <a:rPr lang="en-US" sz="30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000" dirty="0">
              <a:solidFill>
                <a:schemeClr val="tx1"/>
              </a:solidFill>
              <a:latin typeface="Segoe UI Semilight" panose="020B0402040204020203" pitchFamily="34" charset="0"/>
              <a:cs typeface="Segoe UI Semilight" panose="020B0402040204020203" pitchFamily="34" charset="0"/>
            </a:endParaRPr>
          </a:p>
          <a:p>
            <a:r>
              <a:rPr lang="en-US" sz="30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000" dirty="0">
              <a:solidFill>
                <a:schemeClr val="tx1"/>
              </a:solidFill>
              <a:latin typeface="Segoe UI Semilight" panose="020B0402040204020203" pitchFamily="34" charset="0"/>
              <a:cs typeface="Segoe UI Semilight" panose="020B0402040204020203" pitchFamily="34" charset="0"/>
            </a:endParaRPr>
          </a:p>
          <a:p>
            <a:r>
              <a:rPr lang="en-US" sz="3000" dirty="0">
                <a:solidFill>
                  <a:schemeClr val="tx1"/>
                </a:solidFill>
                <a:latin typeface="Segoe UI Semilight" panose="020B0402040204020203" pitchFamily="34" charset="0"/>
                <a:cs typeface="Segoe UI Semilight" panose="020B0402040204020203" pitchFamily="34" charset="0"/>
              </a:rPr>
              <a:t>Antivirus handled by Azure</a:t>
            </a:r>
          </a:p>
        </p:txBody>
      </p:sp>
      <p:sp>
        <p:nvSpPr>
          <p:cNvPr id="16" name="TextBox 15">
            <a:extLst>
              <a:ext uri="{FF2B5EF4-FFF2-40B4-BE49-F238E27FC236}">
                <a16:creationId xmlns:a16="http://schemas.microsoft.com/office/drawing/2014/main" id="{9694D21D-670B-4CBA-A15F-2399F97B79EB}"/>
              </a:ext>
            </a:extLst>
          </p:cNvPr>
          <p:cNvSpPr txBox="1"/>
          <p:nvPr/>
        </p:nvSpPr>
        <p:spPr>
          <a:xfrm>
            <a:off x="8483854" y="5467393"/>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9267" y="739343"/>
            <a:ext cx="3164098" cy="4743099"/>
          </a:xfrm>
          <a:prstGeom prst="rect">
            <a:avLst/>
          </a:prstGeom>
        </p:spPr>
      </p:pic>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Data Warehouse</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000" dirty="0">
                <a:solidFill>
                  <a:schemeClr val="tx1"/>
                </a:solidFill>
                <a:latin typeface="+mj-lt"/>
              </a:rPr>
              <a:t>Azure Syna</a:t>
            </a:r>
            <a:r>
              <a:rPr lang="en-US" sz="3000" dirty="0">
                <a:solidFill>
                  <a:schemeClr val="tx1"/>
                </a:solidFill>
              </a:rPr>
              <a:t>pse (former Azure SQL Data Warehouse)</a:t>
            </a:r>
            <a:endParaRPr lang="en-US" sz="3000" dirty="0">
              <a:solidFill>
                <a:schemeClr val="tx1"/>
              </a:solidFill>
              <a:latin typeface="+mj-lt"/>
            </a:endParaRP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Hands-on Lab</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447814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Contoso Sports League Association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5"/>
            <a:ext cx="10319511" cy="5379313"/>
          </a:xfrm>
        </p:spPr>
        <p:txBody>
          <a:bodyPr>
            <a:normAutofit/>
          </a:bodyPr>
          <a:lstStyle/>
          <a:p>
            <a:r>
              <a:rPr lang="en-US" sz="2000" dirty="0">
                <a:solidFill>
                  <a:schemeClr val="tx1"/>
                </a:solidFill>
              </a:rPr>
              <a:t>Largest sports franchise in the world </a:t>
            </a:r>
          </a:p>
          <a:p>
            <a:pPr marL="0" indent="0">
              <a:buNone/>
            </a:pPr>
            <a:endParaRPr lang="en-US" sz="2000" dirty="0">
              <a:solidFill>
                <a:schemeClr val="tx1"/>
              </a:solidFill>
            </a:endParaRPr>
          </a:p>
          <a:p>
            <a:r>
              <a:rPr lang="en-US" sz="2000" dirty="0"/>
              <a:t>E-commerce website sells merchandise to sports fans (</a:t>
            </a:r>
            <a:r>
              <a:rPr lang="en-US" sz="2000" dirty="0" err="1"/>
              <a:t>.Net</a:t>
            </a:r>
            <a:r>
              <a:rPr lang="en-US" sz="2000" dirty="0"/>
              <a:t>, Co-located) </a:t>
            </a:r>
          </a:p>
          <a:p>
            <a:pPr marL="0" indent="0">
              <a:buNone/>
            </a:pPr>
            <a:endParaRPr lang="en-US" sz="2000" dirty="0"/>
          </a:p>
          <a:p>
            <a:r>
              <a:rPr lang="en-US" sz="2000" dirty="0"/>
              <a:t>Backend website supports call center (View, take customer orders)</a:t>
            </a:r>
          </a:p>
          <a:p>
            <a:pPr marL="0" indent="0">
              <a:buNone/>
            </a:pPr>
            <a:endParaRPr lang="en-US" sz="2000" dirty="0"/>
          </a:p>
          <a:p>
            <a:r>
              <a:rPr lang="en-US" sz="2000" dirty="0"/>
              <a:t>Credit card payments (50K/day)</a:t>
            </a:r>
          </a:p>
          <a:p>
            <a:pPr marL="0" indent="0">
              <a:buNone/>
            </a:pPr>
            <a:endParaRPr lang="en-US" sz="2000" dirty="0"/>
          </a:p>
          <a:p>
            <a:r>
              <a:rPr lang="en-US" sz="2000" dirty="0"/>
              <a:t>Need to be PCI DSS Level 1 compliant </a:t>
            </a:r>
          </a:p>
          <a:p>
            <a:pPr marL="0" indent="0">
              <a:buNone/>
            </a:pPr>
            <a:endParaRPr lang="en-US" sz="2000" dirty="0"/>
          </a:p>
          <a:p>
            <a:r>
              <a:rPr lang="en-US" sz="2000" dirty="0"/>
              <a:t>Third-party gateway processes payments</a:t>
            </a:r>
          </a:p>
          <a:p>
            <a:endParaRPr lang="en-US" sz="3600" dirty="0"/>
          </a:p>
          <a:p>
            <a:endParaRPr lang="en-US" sz="3600" dirty="0"/>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599" y="1536419"/>
            <a:ext cx="3946020" cy="4684825"/>
          </a:xfrm>
          <a:prstGeom prst="rect">
            <a:avLst/>
          </a:prstGeom>
        </p:spPr>
      </p:pic>
    </p:spTree>
    <p:extLst>
      <p:ext uri="{BB962C8B-B14F-4D97-AF65-F5344CB8AC3E}">
        <p14:creationId xmlns:p14="http://schemas.microsoft.com/office/powerpoint/2010/main" val="252536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Hands-on lab: Let’s build stuff…</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703374"/>
          </a:xfrm>
          <a:prstGeom prst="rect">
            <a:avLst/>
          </a:prstGeom>
          <a:noFill/>
        </p:spPr>
        <p:txBody>
          <a:bodyPr wrap="square" lIns="182880" tIns="146304" rIns="182880" bIns="146304" rtlCol="0">
            <a:spAutoFit/>
          </a:bodyPr>
          <a:lstStyle/>
          <a:p>
            <a:pPr>
              <a:lnSpc>
                <a:spcPct val="90000"/>
              </a:lnSpc>
              <a:spcAft>
                <a:spcPts val="600"/>
              </a:spcAft>
            </a:pPr>
            <a:r>
              <a:rPr lang="en-US" sz="3200" b="1" dirty="0">
                <a:latin typeface="+mj-lt"/>
              </a:rPr>
              <a:t>Hands on Lab: </a:t>
            </a:r>
          </a:p>
          <a:p>
            <a:r>
              <a:rPr lang="en-AU" sz="2400" dirty="0"/>
              <a:t>Aka.ms/</a:t>
            </a:r>
            <a:r>
              <a:rPr lang="en-AU" sz="2400" dirty="0" err="1"/>
              <a:t>mcw</a:t>
            </a:r>
            <a:r>
              <a:rPr lang="en-AU" sz="2400" dirty="0"/>
              <a:t>-</a:t>
            </a:r>
            <a:r>
              <a:rPr lang="en-AU" sz="2400" dirty="0" err="1"/>
              <a:t>melb</a:t>
            </a:r>
            <a:r>
              <a:rPr lang="en-AU" sz="2400" dirty="0"/>
              <a:t>-lab</a:t>
            </a:r>
          </a:p>
          <a:p>
            <a:endParaRPr lang="en-AU" sz="2800" dirty="0">
              <a:latin typeface="Segoe UI Semilight" panose="020B0402040204020203" pitchFamily="34" charset="0"/>
              <a:cs typeface="Segoe UI Semilight" panose="020B0402040204020203" pitchFamily="34" charset="0"/>
            </a:endParaRPr>
          </a:p>
          <a:p>
            <a:r>
              <a:rPr lang="en-GB" sz="2800" b="1" dirty="0"/>
              <a:t>Lab Link:</a:t>
            </a:r>
          </a:p>
          <a:p>
            <a:r>
              <a:rPr lang="en-AU" sz="2500" u="sng" dirty="0">
                <a:hlinkClick r:id="rId3"/>
              </a:rPr>
              <a:t>http://bit.ly/35ivLdE</a:t>
            </a:r>
            <a:endParaRPr lang="en-AU" sz="2500" u="sng" dirty="0"/>
          </a:p>
          <a:p>
            <a:endParaRPr lang="en-GB" sz="2400" dirty="0"/>
          </a:p>
          <a:p>
            <a:r>
              <a:rPr lang="en-GB" sz="2400" b="1" dirty="0"/>
              <a:t>Activation Code:</a:t>
            </a:r>
          </a:p>
          <a:p>
            <a:r>
              <a:rPr lang="en-GB" sz="2400" dirty="0"/>
              <a:t>ACTIVATE4905</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Instructions: </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Fork and clone the GitHub repository </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Follow the ‘Lab Instructions’ page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All the code you need should be in the ‘Contoso Sports League’ folder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Ask us questions and have fun! </a:t>
            </a:r>
          </a:p>
          <a:p>
            <a:pPr marL="342900" lvl="0" indent="-3429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3654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927389"/>
            <a:ext cx="9144000" cy="498598"/>
          </a:xfrm>
        </p:spPr>
        <p:txBody>
          <a:bodyPr/>
          <a:lstStyle/>
          <a:p>
            <a:r>
              <a:rPr lang="en-US" dirty="0"/>
              <a:t>Thank you!</a:t>
            </a:r>
          </a:p>
        </p:txBody>
      </p:sp>
      <p:sp>
        <p:nvSpPr>
          <p:cNvPr id="5" name="Text Placeholder 4"/>
          <p:cNvSpPr>
            <a:spLocks noGrp="1"/>
          </p:cNvSpPr>
          <p:nvPr>
            <p:ph type="body" sz="quarter" idx="12"/>
          </p:nvPr>
        </p:nvSpPr>
        <p:spPr>
          <a:xfrm>
            <a:off x="595702" y="3158951"/>
            <a:ext cx="9144000" cy="387798"/>
          </a:xfrm>
        </p:spPr>
        <p:txBody>
          <a:bodyPr/>
          <a:lstStyle/>
          <a:p>
            <a:r>
              <a:rPr lang="en-US" sz="2800" dirty="0"/>
              <a:t>For free swag, let us know how we went at: </a:t>
            </a:r>
          </a:p>
        </p:txBody>
      </p:sp>
      <p:sp>
        <p:nvSpPr>
          <p:cNvPr id="6" name="arrow" title="Icon of an arrow">
            <a:extLst>
              <a:ext uri="{FF2B5EF4-FFF2-40B4-BE49-F238E27FC236}">
                <a16:creationId xmlns:a16="http://schemas.microsoft.com/office/drawing/2014/main" id="{20D53018-579D-4A4D-A1D1-D3BF51000748}"/>
              </a:ext>
            </a:extLst>
          </p:cNvPr>
          <p:cNvSpPr>
            <a:spLocks noChangeAspect="1" noEditPoints="1"/>
          </p:cNvSpPr>
          <p:nvPr/>
        </p:nvSpPr>
        <p:spPr bwMode="auto">
          <a:xfrm>
            <a:off x="681556" y="3979650"/>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2" name="TextBox 1">
            <a:extLst>
              <a:ext uri="{FF2B5EF4-FFF2-40B4-BE49-F238E27FC236}">
                <a16:creationId xmlns:a16="http://schemas.microsoft.com/office/drawing/2014/main" id="{8096D6F5-F011-4521-A136-913CB3D20092}"/>
              </a:ext>
            </a:extLst>
          </p:cNvPr>
          <p:cNvSpPr txBox="1"/>
          <p:nvPr/>
        </p:nvSpPr>
        <p:spPr>
          <a:xfrm>
            <a:off x="1224951" y="3942844"/>
            <a:ext cx="5072332" cy="369332"/>
          </a:xfrm>
          <a:prstGeom prst="rect">
            <a:avLst/>
          </a:prstGeom>
          <a:noFill/>
        </p:spPr>
        <p:txBody>
          <a:bodyPr wrap="square" lIns="0" tIns="0" rIns="0" bIns="0" rtlCol="0">
            <a:spAutoFit/>
          </a:bodyPr>
          <a:lstStyle/>
          <a:p>
            <a:r>
              <a:rPr lang="en-AU" sz="2400" b="1" dirty="0">
                <a:gradFill>
                  <a:gsLst>
                    <a:gs pos="2917">
                      <a:schemeClr val="tx1"/>
                    </a:gs>
                    <a:gs pos="30000">
                      <a:schemeClr val="tx1"/>
                    </a:gs>
                  </a:gsLst>
                  <a:lin ang="5400000" scaled="0"/>
                </a:gradFill>
              </a:rPr>
              <a:t>aka.ms/CloudMel28Nov</a:t>
            </a:r>
            <a:endParaRPr lang="en-AU" sz="2400" dirty="0">
              <a:gradFill>
                <a:gsLst>
                  <a:gs pos="2917">
                    <a:schemeClr val="tx1"/>
                  </a:gs>
                  <a:gs pos="30000">
                    <a:schemeClr val="tx1"/>
                  </a:gs>
                </a:gsLst>
                <a:lin ang="5400000" scaled="0"/>
              </a:gradFill>
            </a:endParaRPr>
          </a:p>
        </p:txBody>
      </p:sp>
      <p:sp>
        <p:nvSpPr>
          <p:cNvPr id="7" name="Text Placeholder 4">
            <a:extLst>
              <a:ext uri="{FF2B5EF4-FFF2-40B4-BE49-F238E27FC236}">
                <a16:creationId xmlns:a16="http://schemas.microsoft.com/office/drawing/2014/main" id="{D9F60D52-FA87-4E88-B9D5-A47569909EB5}"/>
              </a:ext>
            </a:extLst>
          </p:cNvPr>
          <p:cNvSpPr txBox="1">
            <a:spLocks/>
          </p:cNvSpPr>
          <p:nvPr/>
        </p:nvSpPr>
        <p:spPr>
          <a:xfrm>
            <a:off x="584200" y="4778311"/>
            <a:ext cx="9144000" cy="387798"/>
          </a:xfrm>
          <a:prstGeom prst="rect">
            <a:avLst/>
          </a:prstGeom>
          <a:noFill/>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For slides and solutions, please reach out to: </a:t>
            </a:r>
          </a:p>
        </p:txBody>
      </p:sp>
      <p:sp>
        <p:nvSpPr>
          <p:cNvPr id="8" name="arrow" title="Icon of an arrow">
            <a:extLst>
              <a:ext uri="{FF2B5EF4-FFF2-40B4-BE49-F238E27FC236}">
                <a16:creationId xmlns:a16="http://schemas.microsoft.com/office/drawing/2014/main" id="{0986E941-517C-42E5-90E4-C2A8975A6ACA}"/>
              </a:ext>
            </a:extLst>
          </p:cNvPr>
          <p:cNvSpPr>
            <a:spLocks noChangeAspect="1" noEditPoints="1"/>
          </p:cNvSpPr>
          <p:nvPr/>
        </p:nvSpPr>
        <p:spPr bwMode="auto">
          <a:xfrm>
            <a:off x="687307" y="54493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 name="TextBox 8">
            <a:extLst>
              <a:ext uri="{FF2B5EF4-FFF2-40B4-BE49-F238E27FC236}">
                <a16:creationId xmlns:a16="http://schemas.microsoft.com/office/drawing/2014/main" id="{77A9BE1E-EDC1-4D35-8EFC-7B04C988267A}"/>
              </a:ext>
            </a:extLst>
          </p:cNvPr>
          <p:cNvSpPr txBox="1"/>
          <p:nvPr/>
        </p:nvSpPr>
        <p:spPr>
          <a:xfrm>
            <a:off x="1230702" y="5412558"/>
            <a:ext cx="5072332" cy="369332"/>
          </a:xfrm>
          <a:prstGeom prst="rect">
            <a:avLst/>
          </a:prstGeom>
          <a:noFill/>
        </p:spPr>
        <p:txBody>
          <a:bodyPr wrap="square" lIns="0" tIns="0" rIns="0" bIns="0" rtlCol="0">
            <a:spAutoFit/>
          </a:bodyPr>
          <a:lstStyle/>
          <a:p>
            <a:r>
              <a:rPr lang="en-AU" sz="2400" b="1" dirty="0">
                <a:gradFill>
                  <a:gsLst>
                    <a:gs pos="2917">
                      <a:schemeClr val="tx1"/>
                    </a:gs>
                    <a:gs pos="30000">
                      <a:schemeClr val="tx1"/>
                    </a:gs>
                  </a:gsLst>
                  <a:lin ang="5400000" scaled="0"/>
                </a:gradFill>
              </a:rPr>
              <a:t>Michelle.Xie@Microsoft.com</a:t>
            </a:r>
            <a:endParaRPr lang="en-AU"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rPr>
              <a:t>Contoso Sports League Association</a:t>
            </a:r>
            <a:endParaRPr lang="en-US" sz="3236" dirty="0">
              <a:solidFill>
                <a:schemeClr val="tx1"/>
              </a:solidFill>
              <a:latin typeface="Segoe UI" panose="020B0502040204020203" pitchFamily="34" charset="0"/>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256" y="1463039"/>
            <a:ext cx="3913632" cy="4646373"/>
          </a:xfrm>
          <a:prstGeom prst="rect">
            <a:avLst/>
          </a:prstGeom>
        </p:spPr>
      </p:pic>
      <p:sp>
        <p:nvSpPr>
          <p:cNvPr id="9" name="Content Placeholder 2">
            <a:extLst>
              <a:ext uri="{FF2B5EF4-FFF2-40B4-BE49-F238E27FC236}">
                <a16:creationId xmlns:a16="http://schemas.microsoft.com/office/drawing/2014/main" id="{CE8C67BA-ED12-4C4A-B883-9CDC4F32874E}"/>
              </a:ext>
            </a:extLst>
          </p:cNvPr>
          <p:cNvSpPr>
            <a:spLocks noGrp="1"/>
          </p:cNvSpPr>
          <p:nvPr>
            <p:ph type="body" sz="quarter" idx="10"/>
          </p:nvPr>
        </p:nvSpPr>
        <p:spPr>
          <a:xfrm>
            <a:off x="269875" y="1189038"/>
            <a:ext cx="11652250" cy="5379451"/>
          </a:xfrm>
        </p:spPr>
        <p:txBody>
          <a:bodyPr>
            <a:normAutofit/>
          </a:bodyPr>
          <a:lstStyle/>
          <a:p>
            <a:r>
              <a:rPr lang="en-US" sz="2000" b="1" dirty="0">
                <a:solidFill>
                  <a:schemeClr val="tx1"/>
                </a:solidFill>
              </a:rPr>
              <a:t>SQL Server 2014: </a:t>
            </a:r>
            <a:r>
              <a:rPr lang="en-US" sz="2000" dirty="0">
                <a:solidFill>
                  <a:schemeClr val="tx1"/>
                </a:solidFill>
              </a:rPr>
              <a:t>customer data, profile data </a:t>
            </a:r>
          </a:p>
          <a:p>
            <a:pPr marL="0" indent="0">
              <a:buNone/>
            </a:pPr>
            <a:endParaRPr lang="en-US" sz="2000" dirty="0">
              <a:solidFill>
                <a:schemeClr val="tx1"/>
              </a:solidFill>
            </a:endParaRPr>
          </a:p>
          <a:p>
            <a:r>
              <a:rPr lang="en-US" sz="2000" b="1" dirty="0"/>
              <a:t>Order fulfilment process: </a:t>
            </a:r>
          </a:p>
          <a:p>
            <a:pPr marL="457200" indent="-457200">
              <a:buFont typeface="+mj-lt"/>
              <a:buAutoNum type="arabicPeriod"/>
            </a:pPr>
            <a:r>
              <a:rPr lang="en-US" sz="2000" dirty="0"/>
              <a:t>Order comes in </a:t>
            </a:r>
          </a:p>
          <a:p>
            <a:pPr marL="457200" indent="-457200">
              <a:buFont typeface="+mj-lt"/>
              <a:buAutoNum type="arabicPeriod"/>
            </a:pPr>
            <a:r>
              <a:rPr lang="en-US" sz="2000" dirty="0"/>
              <a:t>Message to inventory management system</a:t>
            </a:r>
          </a:p>
          <a:p>
            <a:pPr marL="457200" indent="-457200">
              <a:buFont typeface="+mj-lt"/>
              <a:buAutoNum type="arabicPeriod"/>
            </a:pPr>
            <a:r>
              <a:rPr lang="en-US" sz="2000" dirty="0"/>
              <a:t>Database lookup for order details </a:t>
            </a:r>
          </a:p>
          <a:p>
            <a:pPr marL="457200" indent="-457200">
              <a:buFont typeface="+mj-lt"/>
              <a:buAutoNum type="arabicPeriod"/>
            </a:pPr>
            <a:r>
              <a:rPr lang="en-US" sz="2000" dirty="0"/>
              <a:t>Locate items in inventory or backorder</a:t>
            </a:r>
          </a:p>
          <a:p>
            <a:pPr marL="457200" indent="-457200">
              <a:buFont typeface="+mj-lt"/>
              <a:buAutoNum type="arabicPeriod"/>
            </a:pPr>
            <a:r>
              <a:rPr lang="en-US" sz="2000" dirty="0"/>
              <a:t>Confirmation email sent to customer</a:t>
            </a:r>
          </a:p>
          <a:p>
            <a:pPr marL="0" indent="0">
              <a:buNone/>
            </a:pPr>
            <a:endParaRPr lang="en-US" sz="2000" dirty="0"/>
          </a:p>
          <a:p>
            <a:r>
              <a:rPr lang="en-US" sz="2000" dirty="0"/>
              <a:t>Usernames and passwords stored in the same database as merchandise</a:t>
            </a:r>
          </a:p>
          <a:p>
            <a:pPr marL="0" indent="0">
              <a:buNone/>
            </a:pPr>
            <a:r>
              <a:rPr lang="en-US" sz="2000" dirty="0"/>
              <a:t>     information (wants a customized look-and-feel identity solution) </a:t>
            </a:r>
          </a:p>
          <a:p>
            <a:pPr marL="0" indent="0">
              <a:buNone/>
            </a:pPr>
            <a:endParaRPr lang="en-US" sz="2000" dirty="0"/>
          </a:p>
          <a:p>
            <a:r>
              <a:rPr lang="en-US" sz="2000" b="1" dirty="0"/>
              <a:t>New functionality to website: </a:t>
            </a:r>
            <a:r>
              <a:rPr lang="en-US" sz="2000" dirty="0"/>
              <a:t>Offers API service (</a:t>
            </a:r>
            <a:r>
              <a:rPr lang="en-US" sz="2000" dirty="0" err="1"/>
              <a:t>ASP.Net</a:t>
            </a:r>
            <a:r>
              <a:rPr lang="en-US" sz="2000" dirty="0"/>
              <a:t> Web API, scalable) </a:t>
            </a:r>
          </a:p>
          <a:p>
            <a:pPr marL="0" indent="0">
              <a:buNone/>
            </a:pPr>
            <a:endParaRPr lang="en-US" sz="2000" dirty="0"/>
          </a:p>
          <a:p>
            <a:r>
              <a:rPr lang="en-US" sz="2000" b="1" dirty="0"/>
              <a:t>Data Analytics: </a:t>
            </a:r>
            <a:r>
              <a:rPr lang="en-US" sz="2000" dirty="0"/>
              <a:t>move OLTP database to data warehouse </a:t>
            </a:r>
          </a:p>
          <a:p>
            <a:endParaRPr lang="en-US" sz="3600" dirty="0"/>
          </a:p>
          <a:p>
            <a:endParaRPr lang="en-US" sz="3600" dirty="0"/>
          </a:p>
          <a:p>
            <a:pPr marL="0" indent="0">
              <a:buNone/>
            </a:pPr>
            <a:endParaRPr lang="en-US" sz="3600" dirty="0">
              <a:solidFill>
                <a:schemeClr val="tx1"/>
              </a:solidFill>
            </a:endParaRPr>
          </a:p>
        </p:txBody>
      </p:sp>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What do they need? </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70000" lnSpcReduction="20000"/>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pPr marL="0" indent="0">
              <a:buNone/>
            </a:pPr>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8797832" y="2057400"/>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They are curious about…</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fontScale="70000" lnSpcReduction="2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do penetration testing in Azure?</a:t>
            </a:r>
          </a:p>
          <a:p>
            <a:pPr marL="0" indent="0">
              <a:buNone/>
            </a:pPr>
            <a:endParaRPr lang="en-US" sz="3600" dirty="0">
              <a:solidFill>
                <a:schemeClr val="tx1"/>
              </a:solidFill>
            </a:endParaRPr>
          </a:p>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821" y="1316735"/>
            <a:ext cx="7941144" cy="507265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Task 1: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291012" y="1189176"/>
            <a:ext cx="10652686" cy="700191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in a 15-minute chalk-talk format</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3600" b="1" dirty="0"/>
              <a:t>Go to: </a:t>
            </a:r>
          </a:p>
          <a:p>
            <a:pPr>
              <a:lnSpc>
                <a:spcPct val="90000"/>
              </a:lnSpc>
              <a:spcAft>
                <a:spcPts val="600"/>
              </a:spcAft>
            </a:pPr>
            <a:r>
              <a:rPr lang="en-AU" sz="2400" dirty="0">
                <a:latin typeface="Segoe UI Semilight" panose="020B0402040204020203" pitchFamily="34" charset="0"/>
                <a:cs typeface="Segoe UI Semilight" panose="020B0402040204020203" pitchFamily="34" charset="0"/>
              </a:rPr>
              <a:t>aka.ms/</a:t>
            </a:r>
            <a:r>
              <a:rPr lang="en-AU" sz="2400" dirty="0" err="1">
                <a:latin typeface="Segoe UI Semilight" panose="020B0402040204020203" pitchFamily="34" charset="0"/>
                <a:cs typeface="Segoe UI Semilight" panose="020B0402040204020203" pitchFamily="34" charset="0"/>
              </a:rPr>
              <a:t>mcw</a:t>
            </a:r>
            <a:r>
              <a:rPr lang="en-AU" sz="2400" dirty="0">
                <a:latin typeface="Segoe UI Semilight" panose="020B0402040204020203" pitchFamily="34" charset="0"/>
                <a:cs typeface="Segoe UI Semilight" panose="020B0402040204020203" pitchFamily="34" charset="0"/>
              </a:rPr>
              <a:t>-</a:t>
            </a:r>
            <a:r>
              <a:rPr lang="en-AU" sz="2400" dirty="0" err="1">
                <a:latin typeface="Segoe UI Semilight" panose="020B0402040204020203" pitchFamily="34" charset="0"/>
                <a:cs typeface="Segoe UI Semilight" panose="020B0402040204020203" pitchFamily="34" charset="0"/>
              </a:rPr>
              <a:t>melb</a:t>
            </a:r>
            <a:r>
              <a:rPr lang="en-AU" sz="2400" dirty="0">
                <a:latin typeface="Segoe UI Semilight" panose="020B0402040204020203" pitchFamily="34" charset="0"/>
                <a:cs typeface="Segoe UI Semilight" panose="020B0402040204020203" pitchFamily="34" charset="0"/>
              </a:rPr>
              <a:t>-design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 60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761459001"/>
              </p:ext>
            </p:extLst>
          </p:nvPr>
        </p:nvGraphicFramePr>
        <p:xfrm>
          <a:off x="4471416" y="3400563"/>
          <a:ext cx="7045523" cy="2579142"/>
        </p:xfrm>
        <a:graphic>
          <a:graphicData uri="http://schemas.openxmlformats.org/drawingml/2006/table">
            <a:tbl>
              <a:tblPr firstRow="1" bandRow="1">
                <a:tableStyleId>{69CF1AB2-1976-4502-BF36-3FF5EA218861}</a:tableStyleId>
              </a:tblPr>
              <a:tblGrid>
                <a:gridCol w="1541136">
                  <a:extLst>
                    <a:ext uri="{9D8B030D-6E8A-4147-A177-3AD203B41FA5}">
                      <a16:colId xmlns:a16="http://schemas.microsoft.com/office/drawing/2014/main" val="20000"/>
                    </a:ext>
                  </a:extLst>
                </a:gridCol>
                <a:gridCol w="5504387">
                  <a:extLst>
                    <a:ext uri="{9D8B030D-6E8A-4147-A177-3AD203B41FA5}">
                      <a16:colId xmlns:a16="http://schemas.microsoft.com/office/drawing/2014/main" val="20001"/>
                    </a:ext>
                  </a:extLst>
                </a:gridCol>
              </a:tblGrid>
              <a:tr h="577810">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577810">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96900">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Task 2: Review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latin typeface="Segoe UI" panose="020B0502040204020203" pitchFamily="34" charset="0"/>
              </a:rPr>
              <a:t>Target customer</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a:bodyPr>
          <a:lstStyle/>
          <a:p>
            <a:r>
              <a:rPr lang="en-US" sz="2800" dirty="0"/>
              <a:t>Miles Storm</a:t>
            </a:r>
          </a:p>
          <a:p>
            <a:pPr lvl="1"/>
            <a:r>
              <a:rPr lang="en-US" sz="1800" dirty="0"/>
              <a:t>CEO of Contoso Sports League Association</a:t>
            </a:r>
          </a:p>
          <a:p>
            <a:endParaRPr lang="en-US" sz="2800" dirty="0"/>
          </a:p>
          <a:p>
            <a:r>
              <a:rPr lang="en-US" sz="2800" dirty="0"/>
              <a:t>Primary audience is business and technology decision makers</a:t>
            </a:r>
          </a:p>
          <a:p>
            <a:endParaRPr lang="en-US" sz="2800" dirty="0"/>
          </a:p>
          <a:p>
            <a:r>
              <a:rPr lang="en-US" sz="2800" dirty="0"/>
              <a:t>Usually talk to Infrastructure Managers or to application sponsors or to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16468" y="228645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D84EB295-4046-4D2C-93CB-8D4B93F12D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870</Words>
  <Application>Microsoft Office PowerPoint</Application>
  <PresentationFormat>Widescreen</PresentationFormat>
  <Paragraphs>210</Paragraphs>
  <Slides>21</Slides>
  <Notes>21</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21</vt:i4>
      </vt:variant>
    </vt:vector>
  </HeadingPairs>
  <TitlesOfParts>
    <vt:vector size="35"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Modern Cloud Apps </vt:lpstr>
      <vt:lpstr>Contoso Sports League Association</vt:lpstr>
      <vt:lpstr>Contoso Sports League Association</vt:lpstr>
      <vt:lpstr>What do they need? </vt:lpstr>
      <vt:lpstr>They are curious about…</vt:lpstr>
      <vt:lpstr>Common scenarios </vt:lpstr>
      <vt:lpstr>Task 1: Design the solution</vt:lpstr>
      <vt:lpstr>Task 2: Review the solution</vt:lpstr>
      <vt:lpstr>Target customer</vt:lpstr>
      <vt:lpstr>High-level Architecture</vt:lpstr>
      <vt:lpstr>Order Fulfilment</vt:lpstr>
      <vt:lpstr>Notifications</vt:lpstr>
      <vt:lpstr>Offers Service </vt:lpstr>
      <vt:lpstr>Geo-Resiliency </vt:lpstr>
      <vt:lpstr>Geo-resiliency</vt:lpstr>
      <vt:lpstr>Access Control </vt:lpstr>
      <vt:lpstr>PCI Compliance</vt:lpstr>
      <vt:lpstr>Data Warehouse</vt:lpstr>
      <vt:lpstr>Hands-on Lab</vt:lpstr>
      <vt:lpstr>Hands-on lab: Let’s build stuff…</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2019-11-27T06:32:59Z</dcterms:created>
  <dcterms:modified xsi:type="dcterms:W3CDTF">2019-11-29T06:12:18Z</dcterms:modified>
</cp:coreProperties>
</file>